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C99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wipe dir="d"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kazgeo.kz/news/2013/03/366.html" TargetMode="External"/><Relationship Id="rId2" Type="http://schemas.openxmlformats.org/officeDocument/2006/relationships/hyperlink" Target="http://www.webpark.ru/comment/34092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treon.ru/photo/staryiy_gorod_staryiy_novokuznetsk/69" TargetMode="External"/><Relationship Id="rId4" Type="http://schemas.openxmlformats.org/officeDocument/2006/relationships/hyperlink" Target="http://procalendar.ru/sobyitiya/2377-zapushchena-domna-n-1-magnitogorskogo-metallurgicheskogo-kombinata-31-yanvarya-1932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422030" y="428604"/>
            <a:ext cx="8229600" cy="3072404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" pitchFamily="34" charset="0"/>
              </a:rPr>
              <a:t>«Коллективизация и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</a:rPr>
              <a:t>индустриСализация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</a:rPr>
              <a:t>в 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</a:rPr>
              <a:t>ССР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</a:rPr>
              <a:t>».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" pitchFamily="34" charset="0"/>
              </a:rPr>
            </a:b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203848" y="4581128"/>
            <a:ext cx="5197184" cy="18002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Учитель истории и </a:t>
            </a:r>
            <a:r>
              <a:rPr lang="ru-RU" sz="2400" dirty="0" smtClean="0">
                <a:solidFill>
                  <a:schemeClr val="bg1"/>
                </a:solidFill>
              </a:rPr>
              <a:t>обществознания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chemeClr val="bg1"/>
                </a:solidFill>
              </a:rPr>
              <a:t>МБОУ </a:t>
            </a:r>
            <a:r>
              <a:rPr lang="ru-RU" sz="2400" dirty="0" smtClean="0">
                <a:solidFill>
                  <a:schemeClr val="bg1"/>
                </a:solidFill>
              </a:rPr>
              <a:t>«</a:t>
            </a:r>
            <a:r>
              <a:rPr lang="ru-RU" sz="2400" dirty="0" err="1" smtClean="0">
                <a:solidFill>
                  <a:schemeClr val="bg1"/>
                </a:solidFill>
              </a:rPr>
              <a:t>Степановская</a:t>
            </a:r>
            <a:r>
              <a:rPr lang="ru-RU" sz="2400" dirty="0" smtClean="0">
                <a:solidFill>
                  <a:schemeClr val="bg1"/>
                </a:solidFill>
              </a:rPr>
              <a:t> СОШ»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 Оренбургского района </a:t>
            </a:r>
          </a:p>
          <a:p>
            <a:r>
              <a:rPr lang="ru-RU" sz="2400" dirty="0" err="1" smtClean="0">
                <a:solidFill>
                  <a:schemeClr val="bg1"/>
                </a:solidFill>
              </a:rPr>
              <a:t>Саунина</a:t>
            </a:r>
            <a:r>
              <a:rPr lang="ru-RU" sz="2400" dirty="0" smtClean="0">
                <a:solidFill>
                  <a:schemeClr val="bg1"/>
                </a:solidFill>
              </a:rPr>
              <a:t> Любовь Александровна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571480"/>
            <a:ext cx="828680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700" dirty="0" smtClean="0">
              <a:solidFill>
                <a:schemeClr val="bg1"/>
              </a:solidFill>
              <a:latin typeface="Arial" pitchFamily="34" charset="0"/>
            </a:endParaRPr>
          </a:p>
          <a:p>
            <a:endParaRPr lang="en-US" sz="2700" dirty="0" smtClean="0">
              <a:solidFill>
                <a:schemeClr val="bg1"/>
              </a:solidFill>
              <a:latin typeface="Arial" pitchFamily="34" charset="0"/>
            </a:endParaRPr>
          </a:p>
          <a:p>
            <a:endParaRPr lang="en-US" sz="2700" dirty="0" smtClean="0">
              <a:solidFill>
                <a:schemeClr val="bg1"/>
              </a:solidFill>
              <a:latin typeface="Arial" pitchFamily="34" charset="0"/>
            </a:endParaRPr>
          </a:p>
          <a:p>
            <a:endParaRPr lang="en-US" sz="2700" dirty="0" smtClean="0">
              <a:solidFill>
                <a:schemeClr val="bg1"/>
              </a:solidFill>
              <a:latin typeface="Arial" pitchFamily="34" charset="0"/>
            </a:endParaRPr>
          </a:p>
          <a:p>
            <a:endParaRPr lang="en-US" sz="2700" dirty="0" smtClean="0">
              <a:solidFill>
                <a:schemeClr val="bg1"/>
              </a:solidFill>
              <a:latin typeface="Arial" pitchFamily="34" charset="0"/>
            </a:endParaRPr>
          </a:p>
          <a:p>
            <a:endParaRPr lang="en-US" sz="2700" dirty="0" smtClean="0">
              <a:solidFill>
                <a:schemeClr val="bg1"/>
              </a:solidFill>
              <a:latin typeface="Arial" pitchFamily="34" charset="0"/>
            </a:endParaRPr>
          </a:p>
          <a:p>
            <a:endParaRPr lang="en-US" sz="2700" dirty="0" smtClean="0">
              <a:solidFill>
                <a:schemeClr val="bg1"/>
              </a:solidFill>
              <a:latin typeface="Arial" pitchFamily="34" charset="0"/>
            </a:endParaRPr>
          </a:p>
          <a:p>
            <a:r>
              <a:rPr lang="en-US" sz="2700" dirty="0" smtClean="0">
                <a:solidFill>
                  <a:schemeClr val="bg1"/>
                </a:solidFill>
                <a:latin typeface="Arial" pitchFamily="34" charset="0"/>
              </a:rPr>
              <a:t>                                     </a:t>
            </a:r>
          </a:p>
          <a:p>
            <a:endParaRPr lang="en-US" sz="2700" dirty="0" smtClean="0">
              <a:solidFill>
                <a:schemeClr val="bg1"/>
              </a:solidFill>
              <a:latin typeface="Arial" pitchFamily="34" charset="0"/>
            </a:endParaRPr>
          </a:p>
          <a:p>
            <a:endParaRPr lang="ru-RU" sz="2700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785794"/>
            <a:ext cx="764386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400" dirty="0" smtClean="0">
                <a:solidFill>
                  <a:schemeClr val="tx2">
                    <a:lumMod val="10000"/>
                  </a:schemeClr>
                </a:solidFill>
              </a:rPr>
              <a:t>«Все прогрессы </a:t>
            </a:r>
            <a:r>
              <a:rPr lang="ru-RU" sz="3400" dirty="0" err="1" smtClean="0">
                <a:solidFill>
                  <a:schemeClr val="tx2">
                    <a:lumMod val="10000"/>
                  </a:schemeClr>
                </a:solidFill>
              </a:rPr>
              <a:t>реакционны</a:t>
            </a:r>
            <a:r>
              <a:rPr lang="ru-RU" sz="3400" dirty="0" smtClean="0">
                <a:solidFill>
                  <a:schemeClr val="tx2">
                    <a:lumMod val="10000"/>
                  </a:schemeClr>
                </a:solidFill>
              </a:rPr>
              <a:t>, </a:t>
            </a:r>
            <a:br>
              <a:rPr lang="ru-RU" sz="3400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ru-RU" sz="3400" dirty="0" smtClean="0">
                <a:solidFill>
                  <a:schemeClr val="tx2">
                    <a:lumMod val="10000"/>
                  </a:schemeClr>
                </a:solidFill>
              </a:rPr>
              <a:t>              если рушится человек».                                            </a:t>
            </a:r>
            <a:br>
              <a:rPr lang="ru-RU" sz="3400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ru-RU" sz="3400" dirty="0" smtClean="0">
                <a:solidFill>
                  <a:schemeClr val="tx2">
                    <a:lumMod val="10000"/>
                  </a:schemeClr>
                </a:solidFill>
              </a:rPr>
              <a:t>                                                             </a:t>
            </a:r>
            <a:br>
              <a:rPr lang="ru-RU" sz="3400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ru-RU" sz="3400" dirty="0" smtClean="0">
                <a:solidFill>
                  <a:schemeClr val="tx2">
                    <a:lumMod val="10000"/>
                  </a:schemeClr>
                </a:solidFill>
              </a:rPr>
              <a:t>                             Андрей Вознесенский</a:t>
            </a:r>
            <a:endParaRPr lang="ru-RU" sz="3400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00100" y="214290"/>
            <a:ext cx="7086600" cy="1000132"/>
          </a:xfrm>
        </p:spPr>
        <p:txBody>
          <a:bodyPr/>
          <a:lstStyle/>
          <a:p>
            <a:r>
              <a:rPr lang="ru-RU" sz="4000" b="0" dirty="0" smtClean="0">
                <a:solidFill>
                  <a:schemeClr val="bg1"/>
                </a:solidFill>
                <a:latin typeface="+mn-lt"/>
              </a:rPr>
              <a:t>План урока:</a:t>
            </a:r>
            <a:endParaRPr lang="ru-RU" sz="4000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42910" y="1857364"/>
            <a:ext cx="7715304" cy="400052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1. Понятие индустриализации и ее   цели. </a:t>
            </a:r>
          </a:p>
          <a:p>
            <a:pPr>
              <a:defRPr/>
            </a:pPr>
            <a:r>
              <a:rPr lang="ru-RU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 Коллективизация:</a:t>
            </a:r>
          </a:p>
          <a:p>
            <a:pPr>
              <a:defRPr/>
            </a:pPr>
            <a:r>
              <a:rPr lang="ru-RU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- цели</a:t>
            </a:r>
          </a:p>
          <a:p>
            <a:pPr>
              <a:defRPr/>
            </a:pPr>
            <a:r>
              <a:rPr lang="ru-RU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- итоги</a:t>
            </a:r>
          </a:p>
          <a:p>
            <a:pPr>
              <a:defRPr/>
            </a:pPr>
            <a:r>
              <a:rPr lang="ru-RU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- значение</a:t>
            </a:r>
          </a:p>
          <a:p>
            <a:pPr>
              <a:defRPr/>
            </a:pPr>
            <a:r>
              <a:rPr lang="ru-RU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3. Индустриализация в годы первых  пятилеток: итоги и результаты.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0" dirty="0" smtClean="0">
                <a:solidFill>
                  <a:schemeClr val="bg1"/>
                </a:solidFill>
                <a:latin typeface="+mn-lt"/>
              </a:rPr>
              <a:t>Коллективизация и индустриализация в СССР:</a:t>
            </a:r>
            <a:br>
              <a:rPr lang="ru-RU" sz="3000" b="0" dirty="0" smtClean="0">
                <a:solidFill>
                  <a:schemeClr val="bg1"/>
                </a:solidFill>
                <a:latin typeface="+mn-lt"/>
              </a:rPr>
            </a:br>
            <a:r>
              <a:rPr lang="ru-RU" sz="3000" b="0" dirty="0" smtClean="0">
                <a:solidFill>
                  <a:schemeClr val="bg1"/>
                </a:solidFill>
                <a:latin typeface="+mn-lt"/>
              </a:rPr>
              <a:t>основные черты и результаты</a:t>
            </a:r>
            <a:endParaRPr lang="ru-RU" sz="3000" b="0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42910" y="2143116"/>
          <a:ext cx="7786743" cy="34290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95581"/>
                <a:gridCol w="2595581"/>
                <a:gridCol w="2595581"/>
              </a:tblGrid>
              <a:tr h="1143008">
                <a:tc>
                  <a:txBody>
                    <a:bodyPr/>
                    <a:lstStyle/>
                    <a:p>
                      <a:endParaRPr lang="ru-RU" sz="2400" baseline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aseline="0" dirty="0" smtClean="0">
                          <a:solidFill>
                            <a:schemeClr val="bg1"/>
                          </a:solidFill>
                        </a:rPr>
                        <a:t>положительные</a:t>
                      </a:r>
                    </a:p>
                    <a:p>
                      <a:r>
                        <a:rPr lang="ru-RU" sz="2400" baseline="0" dirty="0" smtClean="0">
                          <a:solidFill>
                            <a:schemeClr val="bg1"/>
                          </a:solidFill>
                        </a:rPr>
                        <a:t>черты</a:t>
                      </a:r>
                      <a:endParaRPr lang="ru-RU" sz="2400" baseline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aseline="0" dirty="0" smtClean="0">
                          <a:solidFill>
                            <a:schemeClr val="bg1"/>
                          </a:solidFill>
                        </a:rPr>
                        <a:t>негативные</a:t>
                      </a:r>
                    </a:p>
                    <a:p>
                      <a:r>
                        <a:rPr lang="ru-RU" sz="2400" baseline="0" dirty="0" smtClean="0">
                          <a:solidFill>
                            <a:schemeClr val="bg1"/>
                          </a:solidFill>
                        </a:rPr>
                        <a:t>черты</a:t>
                      </a:r>
                      <a:endParaRPr lang="ru-RU" sz="2400" baseline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143008">
                <a:tc>
                  <a:txBody>
                    <a:bodyPr/>
                    <a:lstStyle/>
                    <a:p>
                      <a:r>
                        <a:rPr lang="ru-RU" sz="2400" baseline="0" dirty="0" smtClean="0">
                          <a:solidFill>
                            <a:schemeClr val="bg1"/>
                          </a:solidFill>
                        </a:rPr>
                        <a:t>коллективизация</a:t>
                      </a:r>
                      <a:endParaRPr lang="ru-RU" sz="2400" baseline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aseline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aseline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143008">
                <a:tc>
                  <a:txBody>
                    <a:bodyPr/>
                    <a:lstStyle/>
                    <a:p>
                      <a:r>
                        <a:rPr lang="ru-RU" sz="2400" baseline="0" dirty="0" smtClean="0">
                          <a:solidFill>
                            <a:schemeClr val="bg1"/>
                          </a:solidFill>
                        </a:rPr>
                        <a:t>индустриализация</a:t>
                      </a:r>
                      <a:endParaRPr lang="ru-RU" sz="2400" baseline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aseline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aseline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2613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3800" b="0" kern="1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Arial"/>
              </a:rPr>
              <a:t>    "Если исходить из имеющихся у нас заводов - социализма нам никогда не создать.</a:t>
            </a:r>
            <a:br>
              <a:rPr lang="ru-RU" sz="3800" b="0" kern="1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Arial"/>
              </a:rPr>
            </a:br>
            <a:r>
              <a:rPr lang="ru-RU" sz="3800" b="0" kern="1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Arial"/>
              </a:rPr>
              <a:t>И количественно и качественно они для этой цели не годятся".</a:t>
            </a:r>
            <a:br>
              <a:rPr lang="ru-RU" sz="3800" b="0" kern="1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Arial"/>
              </a:rPr>
            </a:br>
            <a:r>
              <a:rPr lang="ru-RU" sz="3800" b="0" kern="1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Arial"/>
              </a:rPr>
              <a:t/>
            </a:r>
            <a:br>
              <a:rPr lang="ru-RU" sz="3800" b="0" kern="1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Arial"/>
              </a:rPr>
            </a:br>
            <a:r>
              <a:rPr lang="ru-RU" sz="3800" b="0" kern="1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Arial"/>
              </a:rPr>
              <a:t/>
            </a:r>
            <a:br>
              <a:rPr lang="ru-RU" sz="3800" b="0" kern="1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Arial"/>
              </a:rPr>
            </a:br>
            <a:r>
              <a:rPr lang="ru-RU" sz="3800" b="0" kern="1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Arial"/>
              </a:rPr>
              <a:t>                                        Ф.Э. Дзержинский</a:t>
            </a:r>
            <a:r>
              <a:rPr lang="ru-RU" sz="4400" kern="1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/>
            </a:r>
            <a:br>
              <a:rPr lang="ru-RU" sz="4400" kern="1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</a:br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26130"/>
          </a:xfrm>
        </p:spPr>
        <p:txBody>
          <a:bodyPr>
            <a:normAutofit/>
          </a:bodyPr>
          <a:lstStyle/>
          <a:p>
            <a:r>
              <a:rPr lang="ru-RU" sz="4000" b="0" dirty="0" smtClean="0">
                <a:solidFill>
                  <a:schemeClr val="bg1"/>
                </a:solidFill>
                <a:latin typeface="+mn-lt"/>
              </a:rPr>
              <a:t>Декабрь 1925 года</a:t>
            </a:r>
            <a:br>
              <a:rPr lang="ru-RU" sz="4000" b="0" dirty="0" smtClean="0">
                <a:solidFill>
                  <a:schemeClr val="bg1"/>
                </a:solidFill>
                <a:latin typeface="+mn-lt"/>
              </a:rPr>
            </a:br>
            <a:r>
              <a:rPr lang="ru-RU" sz="4000" b="0" dirty="0" smtClean="0">
                <a:solidFill>
                  <a:schemeClr val="bg1"/>
                </a:solidFill>
                <a:latin typeface="+mn-lt"/>
              </a:rPr>
              <a:t> </a:t>
            </a:r>
            <a:br>
              <a:rPr lang="ru-RU" sz="4000" b="0" dirty="0" smtClean="0">
                <a:solidFill>
                  <a:schemeClr val="bg1"/>
                </a:solidFill>
                <a:latin typeface="+mn-lt"/>
              </a:rPr>
            </a:br>
            <a:r>
              <a:rPr lang="ru-RU" sz="4000" b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4000" b="0" dirty="0" smtClean="0">
                <a:solidFill>
                  <a:schemeClr val="bg1"/>
                </a:solidFill>
                <a:latin typeface="+mn-lt"/>
              </a:rPr>
              <a:t>XIV </a:t>
            </a:r>
            <a:r>
              <a:rPr lang="ru-RU" sz="4000" b="0" dirty="0" smtClean="0">
                <a:solidFill>
                  <a:schemeClr val="bg1"/>
                </a:solidFill>
                <a:latin typeface="+mn-lt"/>
              </a:rPr>
              <a:t>съезд партии</a:t>
            </a:r>
            <a:br>
              <a:rPr lang="ru-RU" sz="4000" b="0" dirty="0" smtClean="0">
                <a:solidFill>
                  <a:schemeClr val="bg1"/>
                </a:solidFill>
                <a:latin typeface="+mn-lt"/>
              </a:rPr>
            </a:br>
            <a:r>
              <a:rPr lang="ru-RU" sz="4000" b="0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ru-RU" sz="4000" b="0" dirty="0" smtClean="0">
                <a:solidFill>
                  <a:schemeClr val="bg1"/>
                </a:solidFill>
                <a:latin typeface="+mn-lt"/>
              </a:rPr>
            </a:br>
            <a:r>
              <a:rPr lang="ru-RU" sz="4000" b="0" dirty="0" smtClean="0">
                <a:solidFill>
                  <a:schemeClr val="bg1"/>
                </a:solidFill>
                <a:latin typeface="+mn-lt"/>
              </a:rPr>
              <a:t>  провозгласил курс на</a:t>
            </a:r>
            <a:br>
              <a:rPr lang="ru-RU" sz="4000" b="0" dirty="0" smtClean="0">
                <a:solidFill>
                  <a:schemeClr val="bg1"/>
                </a:solidFill>
                <a:latin typeface="+mn-lt"/>
              </a:rPr>
            </a:br>
            <a:r>
              <a:rPr lang="ru-RU" sz="4000" b="0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ru-RU" sz="4000" b="0" dirty="0" smtClean="0">
                <a:solidFill>
                  <a:schemeClr val="bg1"/>
                </a:solidFill>
                <a:latin typeface="+mn-lt"/>
              </a:rPr>
            </a:br>
            <a:r>
              <a:rPr lang="ru-RU" sz="4000" b="0" dirty="0" smtClean="0">
                <a:solidFill>
                  <a:schemeClr val="bg1"/>
                </a:solidFill>
                <a:latin typeface="+mn-lt"/>
              </a:rPr>
              <a:t> индустриализацию</a:t>
            </a:r>
            <a:endParaRPr lang="ru-RU" sz="4000" b="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4714908"/>
          </a:xfrm>
        </p:spPr>
        <p:txBody>
          <a:bodyPr>
            <a:normAutofit/>
          </a:bodyPr>
          <a:lstStyle/>
          <a:p>
            <a:r>
              <a:rPr lang="ru-RU" sz="4000" b="0" dirty="0" smtClean="0">
                <a:solidFill>
                  <a:schemeClr val="bg1"/>
                </a:solidFill>
                <a:latin typeface="+mn-lt"/>
              </a:rPr>
              <a:t>Индустриализация</a:t>
            </a:r>
            <a:r>
              <a:rPr lang="ru-RU" sz="3300" b="0" dirty="0" smtClean="0">
                <a:solidFill>
                  <a:schemeClr val="bg1"/>
                </a:solidFill>
                <a:latin typeface="+mn-lt"/>
              </a:rPr>
              <a:t> – </a:t>
            </a:r>
            <a:br>
              <a:rPr lang="ru-RU" sz="3300" b="0" dirty="0" smtClean="0">
                <a:solidFill>
                  <a:schemeClr val="bg1"/>
                </a:solidFill>
                <a:latin typeface="+mn-lt"/>
              </a:rPr>
            </a:br>
            <a:r>
              <a:rPr lang="ru-RU" sz="3300" b="0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ru-RU" sz="3300" b="0" dirty="0" smtClean="0">
                <a:solidFill>
                  <a:schemeClr val="bg1"/>
                </a:solidFill>
                <a:latin typeface="+mn-lt"/>
              </a:rPr>
            </a:br>
            <a:r>
              <a:rPr lang="ru-RU" sz="3300" b="0" dirty="0" smtClean="0">
                <a:solidFill>
                  <a:schemeClr val="bg1"/>
                </a:solidFill>
                <a:latin typeface="+mn-lt"/>
              </a:rPr>
              <a:t>процесс создания крупного машинного производства, прежде всего тяжелой промышленности (энергетики, металлургии, машиностроения и т.д.).</a:t>
            </a:r>
            <a:r>
              <a:rPr lang="ru-RU" sz="4400" dirty="0" smtClean="0">
                <a:latin typeface="Georgia" pitchFamily="18" charset="0"/>
              </a:rPr>
              <a:t/>
            </a:r>
            <a:br>
              <a:rPr lang="ru-RU" sz="4400" dirty="0" smtClean="0">
                <a:latin typeface="Georgia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57158" y="357166"/>
            <a:ext cx="8229600" cy="1071570"/>
          </a:xfrm>
        </p:spPr>
        <p:txBody>
          <a:bodyPr>
            <a:normAutofit/>
          </a:bodyPr>
          <a:lstStyle/>
          <a:p>
            <a:r>
              <a:rPr lang="ru-RU" sz="4000" b="0" cap="none" dirty="0" smtClean="0">
                <a:solidFill>
                  <a:schemeClr val="bg1"/>
                </a:solidFill>
                <a:latin typeface="+mn-lt"/>
              </a:rPr>
              <a:t>Цели    индустриализации</a:t>
            </a:r>
            <a:r>
              <a:rPr lang="ru-RU" sz="4000" b="0" dirty="0" smtClean="0">
                <a:solidFill>
                  <a:schemeClr val="bg1"/>
                </a:solidFill>
                <a:latin typeface="+mn-lt"/>
              </a:rPr>
              <a:t>:</a:t>
            </a:r>
            <a:endParaRPr lang="ru-RU" sz="4000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28596" y="2143116"/>
            <a:ext cx="8358246" cy="3786214"/>
          </a:xfrm>
        </p:spPr>
        <p:txBody>
          <a:bodyPr>
            <a:normAutofit fontScale="85000" lnSpcReduction="20000"/>
          </a:bodyPr>
          <a:lstStyle/>
          <a:p>
            <a:pPr algn="l">
              <a:lnSpc>
                <a:spcPct val="80000"/>
              </a:lnSpc>
              <a:buClrTx/>
              <a:buFont typeface="Wingdings" pitchFamily="2" charset="2"/>
              <a:buChar char="v"/>
            </a:pPr>
            <a:r>
              <a:rPr lang="ru-RU" sz="3400" dirty="0" smtClean="0">
                <a:solidFill>
                  <a:schemeClr val="bg1"/>
                </a:solidFill>
              </a:rPr>
              <a:t> Ликвидация технико-экономической отсталости</a:t>
            </a:r>
          </a:p>
          <a:p>
            <a:pPr algn="l">
              <a:lnSpc>
                <a:spcPct val="80000"/>
              </a:lnSpc>
              <a:buFont typeface="Wingdings" pitchFamily="2" charset="2"/>
              <a:buChar char="§"/>
            </a:pPr>
            <a:endParaRPr lang="ru-RU" sz="3400" dirty="0" smtClean="0">
              <a:solidFill>
                <a:schemeClr val="bg1"/>
              </a:solidFill>
            </a:endParaRPr>
          </a:p>
          <a:p>
            <a:pPr algn="l">
              <a:lnSpc>
                <a:spcPct val="80000"/>
              </a:lnSpc>
              <a:buClrTx/>
              <a:buFont typeface="Wingdings" pitchFamily="2" charset="2"/>
              <a:buChar char="v"/>
            </a:pPr>
            <a:r>
              <a:rPr lang="ru-RU" sz="3400" dirty="0" smtClean="0">
                <a:solidFill>
                  <a:schemeClr val="bg1"/>
                </a:solidFill>
              </a:rPr>
              <a:t>Достижение экономической независимости</a:t>
            </a:r>
          </a:p>
          <a:p>
            <a:pPr algn="l">
              <a:lnSpc>
                <a:spcPct val="80000"/>
              </a:lnSpc>
              <a:buFont typeface="Wingdings" pitchFamily="2" charset="2"/>
              <a:buChar char="§"/>
            </a:pPr>
            <a:endParaRPr lang="ru-RU" sz="3400" dirty="0" smtClean="0">
              <a:solidFill>
                <a:schemeClr val="bg1"/>
              </a:solidFill>
            </a:endParaRPr>
          </a:p>
          <a:p>
            <a:pPr algn="l">
              <a:lnSpc>
                <a:spcPct val="80000"/>
              </a:lnSpc>
              <a:buClrTx/>
              <a:buFont typeface="Wingdings" pitchFamily="2" charset="2"/>
              <a:buChar char="v"/>
            </a:pPr>
            <a:r>
              <a:rPr lang="ru-RU" sz="3400" dirty="0" smtClean="0">
                <a:solidFill>
                  <a:schemeClr val="bg1"/>
                </a:solidFill>
              </a:rPr>
              <a:t>Подведение технической базы под отсталое  сельское  хозяйство</a:t>
            </a:r>
          </a:p>
          <a:p>
            <a:pPr algn="l">
              <a:lnSpc>
                <a:spcPct val="80000"/>
              </a:lnSpc>
              <a:buFont typeface="Wingdings" pitchFamily="2" charset="2"/>
              <a:buChar char="§"/>
            </a:pPr>
            <a:endParaRPr lang="ru-RU" sz="3400" dirty="0" smtClean="0">
              <a:solidFill>
                <a:schemeClr val="bg1"/>
              </a:solidFill>
            </a:endParaRPr>
          </a:p>
          <a:p>
            <a:pPr algn="l">
              <a:lnSpc>
                <a:spcPct val="80000"/>
              </a:lnSpc>
              <a:buClrTx/>
              <a:buFont typeface="Wingdings" pitchFamily="2" charset="2"/>
              <a:buChar char="v"/>
            </a:pPr>
            <a:r>
              <a:rPr lang="ru-RU" sz="3400" dirty="0" smtClean="0">
                <a:solidFill>
                  <a:schemeClr val="bg1"/>
                </a:solidFill>
              </a:rPr>
              <a:t>Развитие новых отраслей промышленности</a:t>
            </a:r>
          </a:p>
          <a:p>
            <a:pPr algn="l">
              <a:lnSpc>
                <a:spcPct val="80000"/>
              </a:lnSpc>
              <a:buFont typeface="Wingdings" pitchFamily="2" charset="2"/>
              <a:buChar char="§"/>
            </a:pPr>
            <a:endParaRPr lang="ru-RU" sz="3400" dirty="0" smtClean="0">
              <a:solidFill>
                <a:schemeClr val="bg1"/>
              </a:solidFill>
            </a:endParaRPr>
          </a:p>
          <a:p>
            <a:pPr algn="l">
              <a:lnSpc>
                <a:spcPct val="80000"/>
              </a:lnSpc>
              <a:buClrTx/>
              <a:buFont typeface="Wingdings" pitchFamily="2" charset="2"/>
              <a:buChar char="v"/>
            </a:pPr>
            <a:r>
              <a:rPr lang="ru-RU" sz="3400" dirty="0" smtClean="0">
                <a:solidFill>
                  <a:schemeClr val="bg1"/>
                </a:solidFill>
              </a:rPr>
              <a:t>Создание мощного военно-промышленного комплекса</a:t>
            </a:r>
          </a:p>
          <a:p>
            <a:pPr algn="l"/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2400288" cy="622619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800" b="0" kern="10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В апреле 1929 года XVI</a:t>
            </a:r>
            <a:br>
              <a:rPr lang="ru-RU" sz="2800" b="0" kern="10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</a:br>
            <a:r>
              <a:rPr lang="ru-RU" sz="2800" b="0" kern="10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партийная конференция</a:t>
            </a:r>
            <a:br>
              <a:rPr lang="ru-RU" sz="2800" b="0" kern="10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</a:br>
            <a:r>
              <a:rPr lang="ru-RU" sz="2800" b="0" kern="10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приняла первый </a:t>
            </a:r>
            <a:br>
              <a:rPr lang="ru-RU" sz="2800" b="0" kern="10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</a:br>
            <a:r>
              <a:rPr lang="ru-RU" sz="2800" b="0" kern="10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пятилетний план </a:t>
            </a:r>
            <a:br>
              <a:rPr lang="ru-RU" sz="2800" b="0" kern="10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</a:br>
            <a:r>
              <a:rPr lang="ru-RU" sz="2800" b="0" kern="10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развития народного </a:t>
            </a:r>
            <a:br>
              <a:rPr lang="ru-RU" sz="2800" b="0" kern="10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</a:br>
            <a:r>
              <a:rPr lang="ru-RU" sz="2800" b="0" kern="10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хозяйства</a:t>
            </a:r>
            <a:endParaRPr lang="ru-RU" sz="2800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" name="Picture 5" descr="http://www.ejin.ru/uploads/posts/2011-10/resized/dcbc30a9905fd2325d6db0489d6775861998a4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0037" y="0"/>
            <a:ext cx="50339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00166" y="609600"/>
            <a:ext cx="6215106" cy="522288"/>
          </a:xfrm>
        </p:spPr>
        <p:txBody>
          <a:bodyPr>
            <a:normAutofit/>
          </a:bodyPr>
          <a:lstStyle/>
          <a:p>
            <a:r>
              <a:rPr lang="ru-RU" sz="3000" b="0" dirty="0" smtClean="0">
                <a:solidFill>
                  <a:schemeClr val="bg1"/>
                </a:solidFill>
                <a:latin typeface="+mn-lt"/>
              </a:rPr>
              <a:t>Туркестано-Сибирская магистраль</a:t>
            </a:r>
            <a:endParaRPr lang="ru-RU" sz="3000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" name="Picture 5" descr="&amp;Tcy;&amp;ucy;&amp;rcy;&amp;kcy;&amp;iecy;&amp;scy;&amp;tcy;&amp;acy;&amp;ncy;&amp;ocy;-&amp;Scy;&amp;icy;&amp;bcy;&amp;icy;&amp;rcy;&amp;scy;&amp;kcy;&amp;acy;&amp;yacy; &amp;mcy;&amp;acy;&amp;gcy;&amp;icy;&amp;scy;&amp;tcy;&amp;rcy;&amp;acy;&amp;lcy;&amp;softcy;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5346" r="5346"/>
          <a:stretch>
            <a:fillRect/>
          </a:stretch>
        </p:blipFill>
        <p:spPr bwMode="auto">
          <a:xfrm>
            <a:off x="642910" y="1214422"/>
            <a:ext cx="7643866" cy="552057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000" b="0" dirty="0" smtClean="0">
                <a:solidFill>
                  <a:schemeClr val="bg1"/>
                </a:solidFill>
                <a:latin typeface="+mn-lt"/>
              </a:rPr>
              <a:t>Днепровская</a:t>
            </a:r>
            <a:r>
              <a:rPr lang="ru-RU" sz="2800" b="0" dirty="0" smtClean="0">
                <a:solidFill>
                  <a:schemeClr val="bg1"/>
                </a:solidFill>
                <a:latin typeface="+mn-lt"/>
              </a:rPr>
              <a:t> гидроэлектростанция</a:t>
            </a:r>
            <a:endParaRPr lang="ru-RU" sz="2800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pic>
        <p:nvPicPr>
          <p:cNvPr id="5" name="Picture 5" descr="http://img.aucland.ru/market-photos/283/HrWBB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428736"/>
            <a:ext cx="8001024" cy="528439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000924" cy="560408"/>
          </a:xfrm>
        </p:spPr>
        <p:txBody>
          <a:bodyPr>
            <a:normAutofit fontScale="90000"/>
          </a:bodyPr>
          <a:lstStyle/>
          <a:p>
            <a:r>
              <a:rPr lang="ru-RU" sz="3000" b="0" dirty="0" smtClean="0">
                <a:solidFill>
                  <a:schemeClr val="bg1"/>
                </a:solidFill>
                <a:latin typeface="+mn-lt"/>
              </a:rPr>
              <a:t>Магнитогорский металлургический комбинат</a:t>
            </a:r>
            <a:endParaRPr lang="ru-RU" sz="3000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pic>
        <p:nvPicPr>
          <p:cNvPr id="5" name="Picture 5" descr="http://www.isok.ru/img/full/812062c2abffd973e5e8c7b64aaaa37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428736"/>
            <a:ext cx="7491188" cy="520637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609600"/>
            <a:ext cx="6429420" cy="522288"/>
          </a:xfrm>
        </p:spPr>
        <p:txBody>
          <a:bodyPr>
            <a:normAutofit fontScale="90000"/>
          </a:bodyPr>
          <a:lstStyle/>
          <a:p>
            <a:r>
              <a:rPr lang="ru-RU" sz="3000" b="0" dirty="0" smtClean="0">
                <a:solidFill>
                  <a:schemeClr val="bg1"/>
                </a:solidFill>
                <a:latin typeface="+mn-lt"/>
              </a:rPr>
              <a:t>Кузнецкий металлургический комбинат</a:t>
            </a:r>
            <a:endParaRPr lang="ru-RU" sz="3000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" name="Picture 5" descr="&amp;Kcy;&amp;ucy;&amp;zcy;&amp;ncy;&amp;iecy;&amp;tscy;&amp;kcy;&amp;icy;&amp;jcy; &amp;kcy;&amp;ocy;&amp;mcy;&amp;bcy;&amp;icy;&amp;ncy;&amp;acy;&amp;tcy; (&amp;Kcy;&amp;Mcy;&amp;Kcy;). &amp;Scy;&amp;tcy;&amp;rcy;&amp;ocy;&amp;icy;&amp;tcy;&amp;iecy;&amp;lcy;&amp;softcy;&amp;scy;&amp;tcy;&amp;vcy;&amp;o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00174"/>
            <a:ext cx="7929618" cy="507209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2844" y="214290"/>
            <a:ext cx="4071966" cy="3357586"/>
          </a:xfrm>
        </p:spPr>
        <p:txBody>
          <a:bodyPr>
            <a:normAutofit/>
          </a:bodyPr>
          <a:lstStyle/>
          <a:p>
            <a:r>
              <a:rPr lang="ru-RU" sz="4000" b="0" dirty="0" smtClean="0">
                <a:solidFill>
                  <a:schemeClr val="bg1"/>
                </a:solidFill>
                <a:latin typeface="+mn-lt"/>
              </a:rPr>
              <a:t>С 1928-1929 гг. страна взяла курс на коллективизацию</a:t>
            </a:r>
            <a:endParaRPr lang="ru-RU" sz="4000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" name="Picture 5" descr="http://www.ejin.ru/uploads/posts/2011-10/resized/60477e1be40dc9971e6009a51d4ef1e5cf634da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5" y="0"/>
            <a:ext cx="47148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571480"/>
            <a:ext cx="6929486" cy="250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Коллективизация</a:t>
            </a:r>
            <a:r>
              <a:rPr lang="ru-RU" dirty="0" smtClean="0">
                <a:solidFill>
                  <a:schemeClr val="bg1"/>
                </a:solidFill>
              </a:rPr>
              <a:t> –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sz="3300" dirty="0" smtClean="0">
                <a:solidFill>
                  <a:schemeClr val="bg1"/>
                </a:solidFill>
              </a:rPr>
              <a:t>добровольное производственное кооперирование мелких и средних крестьянских хозяйств</a:t>
            </a:r>
            <a:endParaRPr lang="ru-RU" sz="3300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85786" y="214290"/>
            <a:ext cx="7086600" cy="1214446"/>
          </a:xfrm>
        </p:spPr>
        <p:txBody>
          <a:bodyPr/>
          <a:lstStyle/>
          <a:p>
            <a:r>
              <a:rPr lang="ru-RU" sz="4000" b="0" dirty="0" smtClean="0">
                <a:solidFill>
                  <a:schemeClr val="bg1"/>
                </a:solidFill>
                <a:latin typeface="+mn-lt"/>
              </a:rPr>
              <a:t>Цели коллективизации:</a:t>
            </a:r>
            <a:endParaRPr lang="ru-RU" sz="4000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714348" y="2000240"/>
            <a:ext cx="7358114" cy="4214842"/>
          </a:xfrm>
        </p:spPr>
        <p:txBody>
          <a:bodyPr>
            <a:normAutofit fontScale="25000" lnSpcReduction="20000"/>
          </a:bodyPr>
          <a:lstStyle/>
          <a:p>
            <a:pPr>
              <a:buClrTx/>
              <a:buFont typeface="Wingdings" pitchFamily="2" charset="2"/>
              <a:buChar char="v"/>
            </a:pPr>
            <a:r>
              <a:rPr lang="ru-RU" sz="11600" dirty="0" smtClean="0">
                <a:solidFill>
                  <a:schemeClr val="bg1"/>
                </a:solidFill>
              </a:rPr>
              <a:t>Обеспечение перекачивания средств из  деревни в город на нужды индустриализации</a:t>
            </a:r>
          </a:p>
          <a:p>
            <a:endParaRPr lang="ru-RU" sz="11600" dirty="0" smtClean="0">
              <a:solidFill>
                <a:schemeClr val="bg1"/>
              </a:solidFill>
            </a:endParaRPr>
          </a:p>
          <a:p>
            <a:pPr>
              <a:buClrTx/>
              <a:buFont typeface="Wingdings" pitchFamily="2" charset="2"/>
              <a:buChar char="v"/>
            </a:pPr>
            <a:r>
              <a:rPr lang="ru-RU" sz="11600" dirty="0" smtClean="0">
                <a:solidFill>
                  <a:schemeClr val="bg1"/>
                </a:solidFill>
              </a:rPr>
              <a:t>Ликвидация «аграрного перенаселения»</a:t>
            </a:r>
          </a:p>
          <a:p>
            <a:endParaRPr lang="ru-RU" sz="11600" dirty="0" smtClean="0">
              <a:solidFill>
                <a:schemeClr val="bg1"/>
              </a:solidFill>
            </a:endParaRPr>
          </a:p>
          <a:p>
            <a:pPr>
              <a:buClrTx/>
              <a:buFont typeface="Wingdings" pitchFamily="2" charset="2"/>
              <a:buChar char="v"/>
            </a:pPr>
            <a:r>
              <a:rPr lang="ru-RU" sz="11600" dirty="0" smtClean="0">
                <a:solidFill>
                  <a:schemeClr val="bg1"/>
                </a:solidFill>
              </a:rPr>
              <a:t>Ликвидация кулачества как класса</a:t>
            </a:r>
          </a:p>
          <a:p>
            <a:endParaRPr lang="ru-RU" sz="11600" dirty="0" smtClean="0">
              <a:solidFill>
                <a:schemeClr val="bg1"/>
              </a:solidFill>
            </a:endParaRPr>
          </a:p>
          <a:p>
            <a:pPr>
              <a:buClrTx/>
              <a:buFont typeface="Wingdings" pitchFamily="2" charset="2"/>
              <a:buChar char="v"/>
            </a:pPr>
            <a:r>
              <a:rPr lang="ru-RU" sz="11600" dirty="0" smtClean="0">
                <a:solidFill>
                  <a:schemeClr val="bg1"/>
                </a:solidFill>
              </a:rPr>
              <a:t>Попытки наладить эффективное сельскохозяйственное производство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572560" cy="1785950"/>
          </a:xfrm>
        </p:spPr>
        <p:txBody>
          <a:bodyPr/>
          <a:lstStyle/>
          <a:p>
            <a:r>
              <a:rPr lang="ru-RU" sz="4000" b="0" dirty="0" smtClean="0">
                <a:solidFill>
                  <a:schemeClr val="bg1"/>
                </a:solidFill>
                <a:latin typeface="+mn-lt"/>
              </a:rPr>
              <a:t>Ноябрь 1929 г. – статья И. В. Сталина </a:t>
            </a:r>
            <a:br>
              <a:rPr lang="ru-RU" sz="4000" b="0" dirty="0" smtClean="0">
                <a:solidFill>
                  <a:schemeClr val="bg1"/>
                </a:solidFill>
                <a:latin typeface="+mn-lt"/>
              </a:rPr>
            </a:br>
            <a:r>
              <a:rPr lang="ru-RU" sz="4000" b="0" dirty="0" smtClean="0">
                <a:solidFill>
                  <a:schemeClr val="bg1"/>
                </a:solidFill>
                <a:latin typeface="+mn-lt"/>
              </a:rPr>
              <a:t>           «Год великого перелома»</a:t>
            </a:r>
            <a:endParaRPr lang="ru-RU" sz="4000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3714752"/>
            <a:ext cx="8643998" cy="2857520"/>
          </a:xfrm>
        </p:spPr>
        <p:txBody>
          <a:bodyPr>
            <a:noAutofit/>
          </a:bodyPr>
          <a:lstStyle/>
          <a:p>
            <a:r>
              <a:rPr lang="ru-RU" sz="3500" dirty="0" smtClean="0">
                <a:solidFill>
                  <a:schemeClr val="bg1"/>
                </a:solidFill>
              </a:rPr>
              <a:t>Январь 1930 г. – постановление ЦКВКП (б)</a:t>
            </a:r>
          </a:p>
          <a:p>
            <a:endParaRPr lang="ru-RU" sz="3500" dirty="0" smtClean="0">
              <a:solidFill>
                <a:schemeClr val="bg1"/>
              </a:solidFill>
            </a:endParaRPr>
          </a:p>
          <a:p>
            <a:r>
              <a:rPr lang="ru-RU" sz="3500" dirty="0" smtClean="0">
                <a:solidFill>
                  <a:schemeClr val="bg1"/>
                </a:solidFill>
              </a:rPr>
              <a:t>«О темпе коллективизации и мерах помощи государства колхозному строительству»</a:t>
            </a:r>
            <a:endParaRPr lang="ru-RU" sz="3500" dirty="0">
              <a:solidFill>
                <a:schemeClr val="bg1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143372" y="2500306"/>
            <a:ext cx="714380" cy="1143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&amp;Scy;&amp;ocy;&amp;vcy;&amp;iecy;&amp;tcy;&amp;scy;&amp;kcy;&amp;icy;&amp;iecy; &amp;pcy;&amp;lcy;&amp;acy;&amp;kcy;&amp;acy;&amp;tcy;&amp;y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71480"/>
            <a:ext cx="7086600" cy="785818"/>
          </a:xfrm>
        </p:spPr>
        <p:txBody>
          <a:bodyPr/>
          <a:lstStyle/>
          <a:p>
            <a:r>
              <a:rPr lang="ru-RU" b="0" dirty="0" smtClean="0">
                <a:solidFill>
                  <a:schemeClr val="bg1"/>
                </a:solidFill>
                <a:latin typeface="+mn-lt"/>
              </a:rPr>
              <a:t>Домашнее задание</a:t>
            </a:r>
            <a:endParaRPr lang="ru-RU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5786" y="1928802"/>
            <a:ext cx="7286676" cy="3643338"/>
          </a:xfrm>
        </p:spPr>
        <p:txBody>
          <a:bodyPr>
            <a:normAutofit fontScale="92500" lnSpcReduction="10000"/>
          </a:bodyPr>
          <a:lstStyle/>
          <a:p>
            <a:pPr marL="609600" indent="-609600"/>
            <a:r>
              <a:rPr lang="ru-RU" sz="3200" dirty="0" smtClean="0">
                <a:solidFill>
                  <a:schemeClr val="bg1"/>
                </a:solidFill>
                <a:cs typeface="Arial" charset="0"/>
              </a:rPr>
              <a:t>1. </a:t>
            </a:r>
            <a:r>
              <a:rPr lang="en-US" sz="3200" dirty="0" smtClean="0">
                <a:solidFill>
                  <a:schemeClr val="bg1"/>
                </a:solidFill>
                <a:cs typeface="Arial" charset="0"/>
              </a:rPr>
              <a:t>§</a:t>
            </a:r>
            <a:r>
              <a:rPr lang="ru-RU" sz="3200" dirty="0" smtClean="0">
                <a:solidFill>
                  <a:schemeClr val="bg1"/>
                </a:solidFill>
                <a:cs typeface="Arial" charset="0"/>
              </a:rPr>
              <a:t> 17-18 (до с. 177), </a:t>
            </a:r>
            <a:r>
              <a:rPr lang="ru-RU" sz="3200" dirty="0" err="1" smtClean="0">
                <a:solidFill>
                  <a:schemeClr val="bg1"/>
                </a:solidFill>
                <a:cs typeface="Arial" charset="0"/>
              </a:rPr>
              <a:t>ответитить</a:t>
            </a:r>
            <a:r>
              <a:rPr lang="ru-RU" sz="3200" dirty="0" smtClean="0">
                <a:solidFill>
                  <a:schemeClr val="bg1"/>
                </a:solidFill>
                <a:cs typeface="Arial" charset="0"/>
              </a:rPr>
              <a:t> на 1 и 2 вопросы.</a:t>
            </a:r>
          </a:p>
          <a:p>
            <a:pPr marL="609600" indent="-609600"/>
            <a:endParaRPr lang="ru-RU" sz="3200" dirty="0" smtClean="0">
              <a:solidFill>
                <a:schemeClr val="bg1"/>
              </a:solidFill>
              <a:cs typeface="Arial" charset="0"/>
            </a:endParaRPr>
          </a:p>
          <a:p>
            <a:pPr marL="609600" indent="-609600"/>
            <a:r>
              <a:rPr lang="ru-RU" sz="3200" dirty="0" smtClean="0">
                <a:solidFill>
                  <a:schemeClr val="bg1"/>
                </a:solidFill>
                <a:cs typeface="Arial" charset="0"/>
              </a:rPr>
              <a:t>2. Доделать таблицу.</a:t>
            </a:r>
          </a:p>
          <a:p>
            <a:pPr marL="609600" indent="-609600"/>
            <a:endParaRPr lang="ru-RU" sz="3200" dirty="0" smtClean="0">
              <a:solidFill>
                <a:schemeClr val="bg1"/>
              </a:solidFill>
              <a:cs typeface="Arial" charset="0"/>
            </a:endParaRPr>
          </a:p>
          <a:p>
            <a:pPr marL="609600" indent="-609600"/>
            <a:r>
              <a:rPr lang="ru-RU" sz="3200" dirty="0" smtClean="0">
                <a:solidFill>
                  <a:schemeClr val="bg1"/>
                </a:solidFill>
                <a:cs typeface="Arial" charset="0"/>
              </a:rPr>
              <a:t>3.</a:t>
            </a:r>
            <a:r>
              <a:rPr lang="ru-RU" sz="3200" baseline="30000" dirty="0" smtClean="0">
                <a:solidFill>
                  <a:schemeClr val="bg1"/>
                </a:solidFill>
                <a:cs typeface="Arial" charset="0"/>
              </a:rPr>
              <a:t>*</a:t>
            </a:r>
            <a:r>
              <a:rPr lang="ru-RU" sz="3200" dirty="0" smtClean="0">
                <a:solidFill>
                  <a:schemeClr val="bg1"/>
                </a:solidFill>
                <a:cs typeface="Arial" charset="0"/>
              </a:rPr>
              <a:t> Решите проблемную историческую задачу.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642918"/>
            <a:ext cx="8072494" cy="5214974"/>
          </a:xfrm>
        </p:spPr>
        <p:txBody>
          <a:bodyPr>
            <a:normAutofit fontScale="77500" lnSpcReduction="20000"/>
          </a:bodyPr>
          <a:lstStyle/>
          <a:p>
            <a:r>
              <a:rPr lang="ru-RU" sz="3900" dirty="0" smtClean="0">
                <a:solidFill>
                  <a:schemeClr val="bg1"/>
                </a:solidFill>
              </a:rPr>
              <a:t>3.*    В СССР индустриализация началась с  ускоренного развития основных отраслей тяжелой промышленности, хотя в то время имелся проверенный, давший положительные результаты опыт индустриализации в капиталистических странах: вначале развивалась легкая, затем тяжелая промышленность. Почему СССР не пошел по пути гарантированной индустриализации, который уже тогда вывел США, Англию, Францию, Германию в число передовых промышленных держав? 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09600"/>
            <a:ext cx="8186766" cy="1033450"/>
          </a:xfrm>
        </p:spPr>
        <p:txBody>
          <a:bodyPr/>
          <a:lstStyle/>
          <a:p>
            <a:r>
              <a:rPr lang="ru-RU" sz="3000" b="0" dirty="0" smtClean="0">
                <a:solidFill>
                  <a:schemeClr val="bg1"/>
                </a:solidFill>
                <a:latin typeface="+mn-lt"/>
              </a:rPr>
              <a:t>Использованные ресурсы</a:t>
            </a:r>
            <a:endParaRPr lang="ru-RU" sz="3000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1472" y="2500306"/>
            <a:ext cx="7572428" cy="3714776"/>
          </a:xfrm>
        </p:spPr>
        <p:txBody>
          <a:bodyPr>
            <a:normAutofit fontScale="32500" lnSpcReduction="20000"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5100" dirty="0" smtClean="0">
                <a:solidFill>
                  <a:schemeClr val="bg1"/>
                </a:solidFill>
              </a:rPr>
              <a:t>Н.В </a:t>
            </a:r>
            <a:r>
              <a:rPr lang="ru-RU" sz="5100" dirty="0" err="1" smtClean="0">
                <a:solidFill>
                  <a:schemeClr val="bg1"/>
                </a:solidFill>
              </a:rPr>
              <a:t>Загладин</a:t>
            </a:r>
            <a:r>
              <a:rPr lang="ru-RU" sz="5100" dirty="0" smtClean="0">
                <a:solidFill>
                  <a:schemeClr val="bg1"/>
                </a:solidFill>
              </a:rPr>
              <a:t>, С. И. </a:t>
            </a:r>
            <a:r>
              <a:rPr lang="ru-RU" sz="5100" dirty="0" err="1" smtClean="0">
                <a:solidFill>
                  <a:schemeClr val="bg1"/>
                </a:solidFill>
              </a:rPr>
              <a:t>Козленко</a:t>
            </a:r>
            <a:r>
              <a:rPr lang="ru-RU" sz="5100" dirty="0" smtClean="0">
                <a:solidFill>
                  <a:schemeClr val="bg1"/>
                </a:solidFill>
              </a:rPr>
              <a:t>, С. Т. Минаков, Ю.А. Петров История России 20-начало 21 века, М. «Русское слово» 2010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51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5100" dirty="0" smtClean="0">
                <a:solidFill>
                  <a:srgbClr val="66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5100" u="sng" dirty="0" smtClean="0">
                <a:solidFill>
                  <a:srgbClr val="7030A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http://www.ejin.ru/foto-kartinki/agitacionnye-plakaty-vremen-sssr-chast-1.html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5100" u="sng" dirty="0" smtClean="0">
              <a:solidFill>
                <a:srgbClr val="0000FF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ru-RU" sz="5100" u="sng" dirty="0" smtClean="0">
                <a:solidFill>
                  <a:schemeClr val="accent6">
                    <a:lumMod val="75000"/>
                  </a:schemeClr>
                </a:solidFill>
                <a:hlinkClick r:id="rId2"/>
              </a:rPr>
              <a:t>http://www.webpark.ru/comment/34092</a:t>
            </a:r>
            <a:endParaRPr lang="ru-RU" sz="51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5100" dirty="0" smtClean="0">
                <a:solidFill>
                  <a:schemeClr val="accent6">
                    <a:lumMod val="75000"/>
                  </a:schemeClr>
                </a:solidFill>
              </a:rPr>
              <a:t> </a:t>
            </a:r>
          </a:p>
          <a:p>
            <a:r>
              <a:rPr lang="ru-RU" sz="5100" u="sng" dirty="0" smtClean="0">
                <a:solidFill>
                  <a:schemeClr val="accent6">
                    <a:lumMod val="75000"/>
                  </a:schemeClr>
                </a:solidFill>
                <a:hlinkClick r:id="rId3"/>
              </a:rPr>
              <a:t>http://kazgeo.kz/news/2013/03/366.html</a:t>
            </a:r>
            <a:endParaRPr lang="ru-RU" sz="51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5100" dirty="0" smtClean="0">
                <a:solidFill>
                  <a:schemeClr val="accent6">
                    <a:lumMod val="75000"/>
                  </a:schemeClr>
                </a:solidFill>
              </a:rPr>
              <a:t>  </a:t>
            </a:r>
          </a:p>
          <a:p>
            <a:r>
              <a:rPr lang="ru-RU" sz="51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http://procalendar.ru/sobyitiya/2377-zapushchena-domna-n-1-magnitogorskogo-metallurgicheskogo-kombinata-31-yanvarya-1932.html</a:t>
            </a:r>
            <a:r>
              <a:rPr lang="ru-RU" sz="51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r>
              <a:rPr lang="ru-RU" sz="5100" dirty="0" smtClean="0">
                <a:solidFill>
                  <a:schemeClr val="accent6">
                    <a:lumMod val="75000"/>
                  </a:schemeClr>
                </a:solidFill>
              </a:rPr>
              <a:t> </a:t>
            </a:r>
          </a:p>
          <a:p>
            <a:r>
              <a:rPr lang="ru-RU" sz="51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http://treon.ru/photo/staryiy_gorod_staryiy_novokuznetsk/69</a:t>
            </a:r>
            <a:endParaRPr lang="ru-RU" sz="51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5100" dirty="0" smtClean="0">
              <a:latin typeface="Arial" pitchFamily="34" charset="0"/>
            </a:endParaRPr>
          </a:p>
          <a:p>
            <a:endParaRPr lang="ru-RU" sz="2400" dirty="0" smtClean="0">
              <a:solidFill>
                <a:schemeClr val="bg1"/>
              </a:solidFill>
            </a:endParaRPr>
          </a:p>
          <a:p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137</TotalTime>
  <Words>342</Words>
  <Application>Microsoft Office PowerPoint</Application>
  <PresentationFormat>Экран (4:3)</PresentationFormat>
  <Paragraphs>80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Апекс</vt:lpstr>
      <vt:lpstr>«Коллективизация и индустриСализация в ССР». </vt:lpstr>
      <vt:lpstr>Слайд 2</vt:lpstr>
      <vt:lpstr>План урока:</vt:lpstr>
      <vt:lpstr>Коллективизация и индустриализация в СССР: основные черты и результаты</vt:lpstr>
      <vt:lpstr>    "Если исходить из имеющихся у нас заводов - социализма нам никогда не создать. И количественно и качественно они для этой цели не годятся".                                           Ф.Э. Дзержинский </vt:lpstr>
      <vt:lpstr>Декабрь 1925 года    XIV съезд партии    провозгласил курс на   индустриализацию</vt:lpstr>
      <vt:lpstr>Индустриализация –   процесс создания крупного машинного производства, прежде всего тяжелой промышленности (энергетики, металлургии, машиностроения и т.д.). </vt:lpstr>
      <vt:lpstr>Цели    индустриализации:</vt:lpstr>
      <vt:lpstr>В апреле 1929 года XVI партийная конференция приняла первый  пятилетний план  развития народного  хозяйства</vt:lpstr>
      <vt:lpstr>Туркестано-Сибирская магистраль</vt:lpstr>
      <vt:lpstr>Днепровская гидроэлектростанция</vt:lpstr>
      <vt:lpstr>Магнитогорский металлургический комбинат</vt:lpstr>
      <vt:lpstr>Кузнецкий металлургический комбинат</vt:lpstr>
      <vt:lpstr>С 1928-1929 гг. страна взяла курс на коллективизацию</vt:lpstr>
      <vt:lpstr>Слайд 15</vt:lpstr>
      <vt:lpstr>Цели коллективизации:</vt:lpstr>
      <vt:lpstr>Ноябрь 1929 г. – статья И. В. Сталина             «Год великого перелома»</vt:lpstr>
      <vt:lpstr>Слайд 18</vt:lpstr>
      <vt:lpstr>Домашнее задание</vt:lpstr>
      <vt:lpstr>Слайд 20</vt:lpstr>
      <vt:lpstr>Использованные ресурсы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Максим</dc:creator>
  <cp:lastModifiedBy>Максим</cp:lastModifiedBy>
  <cp:revision>19</cp:revision>
  <dcterms:modified xsi:type="dcterms:W3CDTF">2016-10-13T16:32:56Z</dcterms:modified>
</cp:coreProperties>
</file>